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1072" r:id="rId2"/>
    <p:sldId id="1094" r:id="rId3"/>
    <p:sldId id="1095" r:id="rId4"/>
    <p:sldId id="1098" r:id="rId5"/>
    <p:sldId id="1096" r:id="rId6"/>
    <p:sldId id="1099" r:id="rId7"/>
    <p:sldId id="1078" r:id="rId8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1" d="100"/>
          <a:sy n="101" d="100"/>
        </p:scale>
        <p:origin x="-840" y="-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5" d="100"/>
        <a:sy n="11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BB968DD-302C-4D2D-A103-DC78534B81CF}" type="datetimeFigureOut">
              <a:rPr lang="ja-JP" altLang="en-US"/>
              <a:pPr/>
              <a:t>2016/8/16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45B8700-7046-458D-98C5-CEC0F9E3D86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37732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B8700-7046-458D-98C5-CEC0F9E3D86E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962861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B8700-7046-458D-98C5-CEC0F9E3D86E}" type="slidenum">
              <a:rPr lang="ja-JP" altLang="en-US" smtClean="0"/>
              <a:pPr/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75191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A644E0-1019-4224-9E2B-DBC564543FE1}" type="datetimeFigureOut">
              <a:rPr lang="ja-JP" altLang="en-US"/>
              <a:pPr/>
              <a:t>2016/8/16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311475-7C3D-4349-B0B9-0F989F39BF4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85746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0317A98-7318-4D02-8DB0-F5A47814F436}" type="datetimeFigureOut">
              <a:rPr lang="ja-JP" altLang="en-US"/>
              <a:pPr/>
              <a:t>2016/8/16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349149-C17D-4F64-9C82-D69E43EABF9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70935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72ADAA-0EC1-4F8A-81F9-2E6386655C2D}" type="datetimeFigureOut">
              <a:rPr lang="ja-JP" altLang="en-US"/>
              <a:pPr/>
              <a:t>2016/8/16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C697DF-A9BF-4B11-BF76-CB2693F6C4A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95876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8A1734-C52E-4B74-832A-D9752DC8BEB7}" type="datetimeFigureOut">
              <a:rPr lang="ja-JP" altLang="en-US"/>
              <a:pPr/>
              <a:t>2016/8/16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CC0AB3-B7A4-4ADB-B140-05A6A41DA61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73722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6983D9-4A85-43D7-B3C3-26A02A931B31}" type="datetimeFigureOut">
              <a:rPr lang="ja-JP" altLang="en-US"/>
              <a:pPr/>
              <a:t>2016/8/16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6E5FDE-9066-472E-8EAC-0F1C9A2C92F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31045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CF50D5-2EF1-4092-923C-8A875321B996}" type="datetimeFigureOut">
              <a:rPr lang="ja-JP" altLang="en-US"/>
              <a:pPr/>
              <a:t>2016/8/16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FCECA3-0B38-4FF6-BE81-463E5646327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10818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736A4B-BF57-4660-8278-7D5E3C5529F9}" type="datetimeFigureOut">
              <a:rPr lang="ja-JP" altLang="en-US"/>
              <a:pPr/>
              <a:t>2016/8/16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3BA6B4-11F3-4351-8B10-05F8FA848E5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60044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756176-9A60-4DF9-8B67-A403700AD1BA}" type="datetimeFigureOut">
              <a:rPr lang="ja-JP" altLang="en-US"/>
              <a:pPr/>
              <a:t>2016/8/16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9C2885-3834-4E49-970A-69FD5415497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43173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E49248-8AC2-45DC-9B89-2A0CADD17714}" type="datetimeFigureOut">
              <a:rPr lang="ja-JP" altLang="en-US"/>
              <a:pPr/>
              <a:t>2016/8/16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DA50E-3CF6-4CFE-9014-5E17EF54024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64739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BE43E3-7650-41CE-B49D-8112A338ECB5}" type="datetimeFigureOut">
              <a:rPr lang="ja-JP" altLang="en-US"/>
              <a:pPr/>
              <a:t>2016/8/16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6567B0-C80B-452C-BBF0-F8786C9055F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42266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BB23A8-709E-4D18-9806-5159846F6DE5}" type="datetimeFigureOut">
              <a:rPr lang="ja-JP" altLang="en-US"/>
              <a:pPr/>
              <a:t>2016/8/16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846E1-65D0-40BA-999D-538C34EB071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54760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E92AF72B-6D35-4AFC-ABBC-BDA7109DC73F}" type="datetimeFigureOut">
              <a:rPr lang="ja-JP" altLang="en-US"/>
              <a:pPr/>
              <a:t>2016/8/16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CF12BBB5-AF88-45E9-8A88-46062243D39C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-maebayashi@nms.ac.j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fuji-h@ncchd.go.jp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fuji-h@ncchd.go.j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b="1" dirty="0" smtClean="0">
                <a:latin typeface="Calibri" charset="0"/>
                <a:ea typeface="ＭＳ Ｐゴシック" charset="0"/>
              </a:rPr>
              <a:t>放射線治療提出用テンプレート</a:t>
            </a:r>
            <a:endParaRPr lang="ja-JP" altLang="en-US" b="1" dirty="0">
              <a:latin typeface="Calibri" charset="0"/>
              <a:ea typeface="ＭＳ Ｐゴシック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ja-JP" altLang="en-US" sz="2400" dirty="0" smtClean="0">
                <a:ea typeface="+mj-ea"/>
                <a:cs typeface="+mn-cs"/>
              </a:rPr>
              <a:t>可能な場合には，放射線治療の提出書類のまとめをパワーポイントのテンプレートでお願いして</a:t>
            </a:r>
            <a:r>
              <a:rPr lang="ja-JP" altLang="en-US" sz="2400" dirty="0">
                <a:ea typeface="+mj-ea"/>
                <a:cs typeface="+mn-cs"/>
              </a:rPr>
              <a:t>おります</a:t>
            </a:r>
            <a:r>
              <a:rPr lang="ja-JP" altLang="en-US" sz="2400" dirty="0" smtClean="0">
                <a:ea typeface="+mj-ea"/>
                <a:cs typeface="+mn-cs"/>
              </a:rPr>
              <a:t>。よろしくご協力お願いいたします。</a:t>
            </a:r>
            <a:endParaRPr lang="en-US" altLang="ja-JP" sz="2400" dirty="0" smtClean="0">
              <a:ea typeface="+mj-ea"/>
              <a:cs typeface="+mn-cs"/>
            </a:endParaRPr>
          </a:p>
          <a:p>
            <a:pPr marL="342900" lvl="1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ja-JP" altLang="en-US" sz="2400" dirty="0" smtClean="0">
                <a:ea typeface="+mj-ea"/>
              </a:rPr>
              <a:t>不明な点がありましたら、</a:t>
            </a:r>
            <a:r>
              <a:rPr lang="en-US" altLang="ja-JP" sz="2400" dirty="0" err="1" smtClean="0">
                <a:ea typeface="+mj-ea"/>
              </a:rPr>
              <a:t>日本医科大学付属病院</a:t>
            </a:r>
            <a:r>
              <a:rPr lang="en-US" altLang="ja-JP" sz="2400" dirty="0">
                <a:ea typeface="+mj-ea"/>
              </a:rPr>
              <a:t>　</a:t>
            </a:r>
            <a:r>
              <a:rPr lang="en-US" altLang="ja-JP" sz="2400" dirty="0" err="1" smtClean="0">
                <a:ea typeface="+mj-ea"/>
              </a:rPr>
              <a:t>放射線治療科</a:t>
            </a:r>
            <a:r>
              <a:rPr lang="ja-JP" altLang="en-US" sz="2400" dirty="0" smtClean="0">
                <a:ea typeface="+mj-ea"/>
              </a:rPr>
              <a:t>前林（</a:t>
            </a:r>
            <a:r>
              <a:rPr lang="en-US" altLang="ja-JP" sz="2400" u="sng" dirty="0">
                <a:ea typeface="+mj-ea"/>
                <a:hlinkClick r:id="rId3"/>
              </a:rPr>
              <a:t>k-maebayashi@nms.ac.jp</a:t>
            </a:r>
            <a:r>
              <a:rPr lang="en-US" altLang="ja-JP" sz="2400" dirty="0" smtClean="0">
                <a:ea typeface="+mj-ea"/>
              </a:rPr>
              <a:t> </a:t>
            </a:r>
            <a:r>
              <a:rPr lang="ja-JP" altLang="en-US" sz="2400" dirty="0" smtClean="0">
                <a:ea typeface="+mj-ea"/>
              </a:rPr>
              <a:t>）までご連絡</a:t>
            </a:r>
            <a:r>
              <a:rPr lang="ja-JP" altLang="en-US" sz="2400" dirty="0" smtClean="0">
                <a:ea typeface="+mj-ea"/>
              </a:rPr>
              <a:t>ください。</a:t>
            </a:r>
            <a:endParaRPr lang="en-US" altLang="ja-JP" sz="2400" dirty="0" smtClean="0">
              <a:ea typeface="+mj-ea"/>
            </a:endParaRPr>
          </a:p>
          <a:p>
            <a:r>
              <a:rPr lang="ja-JP" altLang="en-US" sz="2400" dirty="0" smtClean="0">
                <a:ea typeface="+mj-ea"/>
              </a:rPr>
              <a:t>資料</a:t>
            </a:r>
            <a:r>
              <a:rPr lang="ja-JP" altLang="en-US" sz="2400" dirty="0" smtClean="0">
                <a:ea typeface="+mj-ea"/>
              </a:rPr>
              <a:t>提出は</a:t>
            </a:r>
            <a:r>
              <a:rPr lang="ja-JP" altLang="en-US" sz="2400" dirty="0">
                <a:ea typeface="+mj-ea"/>
              </a:rPr>
              <a:t>下記に</a:t>
            </a:r>
            <a:r>
              <a:rPr lang="ja-JP" altLang="en-US" sz="2400" dirty="0" smtClean="0">
                <a:ea typeface="+mj-ea"/>
              </a:rPr>
              <a:t>お願いいたします。</a:t>
            </a:r>
            <a:endParaRPr lang="en-US" altLang="ja-JP" sz="2400" dirty="0" smtClean="0">
              <a:ea typeface="+mj-ea"/>
            </a:endParaRPr>
          </a:p>
          <a:p>
            <a:pPr marL="0" indent="0">
              <a:buNone/>
            </a:pPr>
            <a:r>
              <a:rPr lang="ja-JP" altLang="en-US" sz="2400" dirty="0" smtClean="0">
                <a:ea typeface="+mj-ea"/>
              </a:rPr>
              <a:t>　</a:t>
            </a:r>
            <a:r>
              <a:rPr lang="ja-JP" altLang="ja-JP" sz="2400" dirty="0" smtClean="0">
                <a:ea typeface="+mj-ea"/>
              </a:rPr>
              <a:t>〒</a:t>
            </a:r>
            <a:r>
              <a:rPr lang="en-US" altLang="ja-JP" sz="2400" dirty="0" smtClean="0">
                <a:ea typeface="+mj-ea"/>
              </a:rPr>
              <a:t>157-8535</a:t>
            </a:r>
            <a:r>
              <a:rPr lang="ja-JP" altLang="en-US" sz="2400" dirty="0" smtClean="0">
                <a:ea typeface="+mj-ea"/>
              </a:rPr>
              <a:t>　</a:t>
            </a:r>
            <a:endParaRPr lang="en-US" altLang="ja-JP" sz="2400" dirty="0" smtClean="0">
              <a:ea typeface="+mj-ea"/>
            </a:endParaRPr>
          </a:p>
          <a:p>
            <a:pPr marL="0" indent="0">
              <a:buNone/>
            </a:pPr>
            <a:r>
              <a:rPr lang="en-US" altLang="ja-JP" sz="2400" dirty="0" smtClean="0">
                <a:ea typeface="+mj-ea"/>
              </a:rPr>
              <a:t>	</a:t>
            </a:r>
            <a:r>
              <a:rPr lang="ja-JP" altLang="ja-JP" sz="2400" dirty="0" smtClean="0">
                <a:ea typeface="+mj-ea"/>
              </a:rPr>
              <a:t>国立</a:t>
            </a:r>
            <a:r>
              <a:rPr lang="ja-JP" altLang="ja-JP" sz="2400" dirty="0">
                <a:ea typeface="+mj-ea"/>
              </a:rPr>
              <a:t>成育医療研究センター　放射線診療部　</a:t>
            </a:r>
            <a:endParaRPr lang="en-US" altLang="ja-JP" sz="2400" dirty="0" smtClean="0">
              <a:ea typeface="+mj-ea"/>
            </a:endParaRPr>
          </a:p>
          <a:p>
            <a:pPr marL="0" indent="0">
              <a:buNone/>
            </a:pPr>
            <a:r>
              <a:rPr lang="en-US" altLang="ja-JP" sz="2400" dirty="0" smtClean="0">
                <a:ea typeface="+mj-ea"/>
              </a:rPr>
              <a:t>	JCCG</a:t>
            </a:r>
            <a:r>
              <a:rPr lang="ja-JP" altLang="ja-JP" sz="2400" dirty="0" smtClean="0">
                <a:ea typeface="+mj-ea"/>
              </a:rPr>
              <a:t>放射線療法委員会　品質管理受付</a:t>
            </a:r>
            <a:endParaRPr lang="en-US" altLang="ja-JP" sz="2400" dirty="0" smtClean="0">
              <a:ea typeface="+mj-ea"/>
            </a:endParaRPr>
          </a:p>
          <a:p>
            <a:pPr marL="0" indent="0">
              <a:buNone/>
            </a:pPr>
            <a:r>
              <a:rPr lang="en-US" altLang="ja-JP" sz="2400" dirty="0">
                <a:ea typeface="+mj-ea"/>
              </a:rPr>
              <a:t>	</a:t>
            </a:r>
            <a:r>
              <a:rPr lang="ja-JP" altLang="ja-JP" sz="2400" dirty="0" smtClean="0">
                <a:ea typeface="+mj-ea"/>
              </a:rPr>
              <a:t>藤</a:t>
            </a:r>
            <a:r>
              <a:rPr lang="ja-JP" altLang="ja-JP" sz="2400" dirty="0">
                <a:ea typeface="+mj-ea"/>
              </a:rPr>
              <a:t>　</a:t>
            </a:r>
            <a:r>
              <a:rPr lang="ja-JP" altLang="ja-JP" sz="2400" dirty="0" smtClean="0">
                <a:ea typeface="+mj-ea"/>
              </a:rPr>
              <a:t>浩</a:t>
            </a:r>
            <a:r>
              <a:rPr lang="ja-JP" altLang="en-US" sz="2400" dirty="0" smtClean="0">
                <a:ea typeface="+mj-ea"/>
              </a:rPr>
              <a:t>（</a:t>
            </a:r>
            <a:r>
              <a:rPr lang="en-US" altLang="ja-JP" sz="2400" dirty="0" smtClean="0">
                <a:ea typeface="+mj-ea"/>
                <a:hlinkClick r:id="rId4"/>
              </a:rPr>
              <a:t>fuji-h@ncchd.go.jp</a:t>
            </a:r>
            <a:r>
              <a:rPr lang="ja-JP" altLang="en-US" sz="2400" dirty="0" smtClean="0">
                <a:ea typeface="+mj-ea"/>
              </a:rPr>
              <a:t>）</a:t>
            </a:r>
          </a:p>
          <a:p>
            <a:pPr marL="0" indent="0">
              <a:buNone/>
            </a:pPr>
            <a:r>
              <a:rPr lang="en-US" altLang="ja-JP" sz="2400" dirty="0" smtClean="0">
                <a:ea typeface="+mj-ea"/>
              </a:rPr>
              <a:t>	</a:t>
            </a:r>
            <a:r>
              <a:rPr lang="ja-JP" altLang="en-US" sz="2400" dirty="0" smtClean="0">
                <a:ea typeface="+mj-ea"/>
              </a:rPr>
              <a:t>（</a:t>
            </a:r>
            <a:r>
              <a:rPr lang="ja-JP" altLang="ja-JP" sz="2400" dirty="0" smtClean="0">
                <a:ea typeface="+mj-ea"/>
              </a:rPr>
              <a:t>電話：</a:t>
            </a:r>
            <a:r>
              <a:rPr lang="en-US" altLang="ja-JP" sz="2400" dirty="0" smtClean="0">
                <a:ea typeface="+mj-ea"/>
              </a:rPr>
              <a:t>03-3416-0181</a:t>
            </a:r>
            <a:r>
              <a:rPr lang="ja-JP" altLang="en-US" sz="2400" dirty="0">
                <a:ea typeface="+mj-ea"/>
              </a:rPr>
              <a:t>、</a:t>
            </a:r>
            <a:r>
              <a:rPr lang="en-US" altLang="ja-JP" sz="2400" dirty="0" smtClean="0">
                <a:ea typeface="+mj-ea"/>
              </a:rPr>
              <a:t>FAX</a:t>
            </a:r>
            <a:r>
              <a:rPr lang="ja-JP" altLang="ja-JP" sz="2400" dirty="0" smtClean="0">
                <a:ea typeface="+mj-ea"/>
              </a:rPr>
              <a:t>：</a:t>
            </a:r>
            <a:r>
              <a:rPr lang="en-US" altLang="ja-JP" sz="2400" dirty="0" smtClean="0">
                <a:ea typeface="+mj-ea"/>
              </a:rPr>
              <a:t>03-3416-2222</a:t>
            </a:r>
            <a:r>
              <a:rPr lang="ja-JP" altLang="en-US" sz="2400" dirty="0" smtClean="0">
                <a:ea typeface="+mj-ea"/>
              </a:rPr>
              <a:t>）</a:t>
            </a:r>
            <a:endParaRPr lang="ja-JP" altLang="ja-JP" sz="2400" dirty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53335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 smtClean="0">
                <a:latin typeface="+mj-ea"/>
              </a:rPr>
              <a:t>放射線治療チェックリスト</a:t>
            </a:r>
            <a:endParaRPr kumimoji="1" lang="ja-JP" altLang="en-US" b="1" dirty="0">
              <a:latin typeface="+mj-ea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92491"/>
              </p:ext>
            </p:extLst>
          </p:nvPr>
        </p:nvGraphicFramePr>
        <p:xfrm>
          <a:off x="488504" y="2060848"/>
          <a:ext cx="8856984" cy="33843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2823"/>
                <a:gridCol w="4154161"/>
              </a:tblGrid>
              <a:tr h="7923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dirty="0" smtClean="0"/>
                        <a:t>登録番号</a:t>
                      </a:r>
                      <a:endParaRPr kumimoji="1" lang="en-US" altLang="ja-JP" sz="3600" b="1" dirty="0" smtClean="0"/>
                    </a:p>
                  </a:txBody>
                  <a:tcPr anchor="ctr"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b="1" i="0" dirty="0"/>
                    </a:p>
                  </a:txBody>
                  <a:tcPr anchor="ctr"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3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3600" dirty="0" smtClean="0"/>
                        <a:t>貴施設名</a:t>
                      </a:r>
                      <a:endParaRPr lang="en-US" altLang="ja-JP" sz="3600" b="1" dirty="0" smtClean="0"/>
                    </a:p>
                  </a:txBody>
                  <a:tcPr anchor="ctr"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b="1" dirty="0"/>
                    </a:p>
                  </a:txBody>
                  <a:tcPr anchor="ctr"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35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dirty="0" smtClean="0"/>
                        <a:t>診療科</a:t>
                      </a:r>
                      <a:endParaRPr kumimoji="1" lang="en-US" altLang="ja-JP" sz="3600" b="1" dirty="0" smtClean="0"/>
                    </a:p>
                  </a:txBody>
                  <a:tcPr anchor="ctr"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b="1" dirty="0"/>
                    </a:p>
                  </a:txBody>
                  <a:tcPr anchor="ctr"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dirty="0" smtClean="0"/>
                        <a:t>放射線治療担当者名</a:t>
                      </a:r>
                      <a:endParaRPr kumimoji="1" lang="en-US" altLang="ja-JP" sz="3600" b="1" dirty="0" smtClean="0"/>
                    </a:p>
                  </a:txBody>
                  <a:tcPr anchor="ctr"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b="1" dirty="0"/>
                    </a:p>
                  </a:txBody>
                  <a:tcPr anchor="ctr"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149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548680"/>
            <a:ext cx="8915400" cy="1143000"/>
          </a:xfrm>
        </p:spPr>
        <p:txBody>
          <a:bodyPr/>
          <a:lstStyle/>
          <a:p>
            <a:r>
              <a:rPr kumimoji="1" lang="ja-JP" altLang="en-US" b="1" dirty="0" smtClean="0"/>
              <a:t>放射線治療スケジュール</a:t>
            </a:r>
            <a:endParaRPr kumimoji="1" lang="ja-JP" altLang="en-US" b="1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621866"/>
              </p:ext>
            </p:extLst>
          </p:nvPr>
        </p:nvGraphicFramePr>
        <p:xfrm>
          <a:off x="308483" y="2204864"/>
          <a:ext cx="9289034" cy="42142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8093"/>
                <a:gridCol w="1296144"/>
                <a:gridCol w="1440160"/>
                <a:gridCol w="1368152"/>
                <a:gridCol w="1702475"/>
                <a:gridCol w="1327005"/>
                <a:gridCol w="1327005"/>
              </a:tblGrid>
              <a:tr h="648072">
                <a:tc>
                  <a:txBody>
                    <a:bodyPr/>
                    <a:lstStyle/>
                    <a:p>
                      <a:r>
                        <a:rPr lang="ja-JP" altLang="en-US" sz="1600" b="1" dirty="0" smtClean="0">
                          <a:latin typeface="+mj-lt"/>
                          <a:ea typeface="+mn-ea"/>
                        </a:rPr>
                        <a:t>登録</a:t>
                      </a:r>
                      <a:r>
                        <a:rPr lang="en-US" altLang="ja-JP" sz="1600" b="1" dirty="0" smtClean="0">
                          <a:latin typeface="+mj-lt"/>
                          <a:ea typeface="+mn-ea"/>
                        </a:rPr>
                        <a:t>Group</a:t>
                      </a:r>
                    </a:p>
                  </a:txBody>
                  <a:tcPr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latin typeface="+mj-lt"/>
                          <a:ea typeface="+mn-ea"/>
                        </a:rPr>
                        <a:t>登録日</a:t>
                      </a:r>
                      <a:endParaRPr kumimoji="1" lang="ja-JP" altLang="en-US" sz="1600" b="1" dirty="0">
                        <a:latin typeface="+mj-lt"/>
                        <a:ea typeface="+mn-ea"/>
                      </a:endParaRPr>
                    </a:p>
                  </a:txBody>
                  <a:tcPr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latin typeface="+mj-lt"/>
                          <a:ea typeface="+mn-ea"/>
                        </a:rPr>
                        <a:t>初回手術日</a:t>
                      </a:r>
                    </a:p>
                  </a:txBody>
                  <a:tcPr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latin typeface="+mj-lt"/>
                          <a:ea typeface="+mn-ea"/>
                        </a:rPr>
                        <a:t>再手術日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1" dirty="0" smtClean="0">
                        <a:latin typeface="+mj-lt"/>
                        <a:ea typeface="+mn-ea"/>
                      </a:endParaRPr>
                    </a:p>
                  </a:txBody>
                  <a:tcPr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latin typeface="+mj-lt"/>
                          <a:ea typeface="+mn-ea"/>
                        </a:rPr>
                        <a:t>化学療法開始日</a:t>
                      </a:r>
                      <a:endParaRPr kumimoji="1" lang="en-US" altLang="ja-JP" sz="1600" b="1" dirty="0" smtClean="0">
                        <a:latin typeface="+mj-lt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latin typeface="+mj-lt"/>
                          <a:ea typeface="+mn-ea"/>
                        </a:rPr>
                        <a:t>（</a:t>
                      </a:r>
                      <a:r>
                        <a:rPr kumimoji="1" lang="en-US" altLang="ja-JP" sz="1600" b="1" dirty="0" smtClean="0">
                          <a:latin typeface="+mj-lt"/>
                          <a:ea typeface="+mn-ea"/>
                        </a:rPr>
                        <a:t>2</a:t>
                      </a:r>
                      <a:r>
                        <a:rPr kumimoji="1" lang="ja-JP" altLang="en-US" sz="1600" b="1" dirty="0" smtClean="0">
                          <a:latin typeface="+mj-lt"/>
                          <a:ea typeface="+mn-ea"/>
                        </a:rPr>
                        <a:t>コース目）</a:t>
                      </a:r>
                    </a:p>
                  </a:txBody>
                  <a:tcPr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latin typeface="+mj-lt"/>
                          <a:ea typeface="+mn-ea"/>
                        </a:rPr>
                        <a:t>照射開始日</a:t>
                      </a:r>
                      <a:endParaRPr kumimoji="1" lang="ja-JP" altLang="en-US" sz="1600" b="1" dirty="0">
                        <a:latin typeface="+mj-lt"/>
                        <a:ea typeface="+mn-ea"/>
                      </a:endParaRPr>
                    </a:p>
                  </a:txBody>
                  <a:tcPr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latin typeface="+mj-lt"/>
                          <a:ea typeface="+mn-ea"/>
                        </a:rPr>
                        <a:t>照射終了日</a:t>
                      </a:r>
                      <a:endParaRPr kumimoji="1" lang="ja-JP" altLang="en-US" sz="1600" b="1" dirty="0">
                        <a:latin typeface="+mj-lt"/>
                        <a:ea typeface="+mn-ea"/>
                      </a:endParaRPr>
                    </a:p>
                  </a:txBody>
                  <a:tcPr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06225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b="1" dirty="0" smtClean="0">
                          <a:latin typeface="+mj-lt"/>
                          <a:ea typeface="+mn-ea"/>
                        </a:rPr>
                        <a:t> B</a:t>
                      </a:r>
                      <a:endParaRPr lang="en-US" altLang="ja-JP" sz="2400" b="1" baseline="0" dirty="0" smtClean="0">
                        <a:latin typeface="+mj-lt"/>
                        <a:ea typeface="+mn-ea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800" b="1" dirty="0" smtClean="0">
                        <a:latin typeface="+mj-lt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800" b="1" dirty="0" smtClean="0">
                          <a:latin typeface="+mj-lt"/>
                          <a:ea typeface="+mn-ea"/>
                        </a:rPr>
                        <a:t>　　　　年</a:t>
                      </a:r>
                      <a:endParaRPr kumimoji="1" lang="en-US" altLang="ja-JP" sz="1800" b="1" dirty="0" smtClean="0">
                        <a:latin typeface="+mj-lt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800" b="1" dirty="0" smtClean="0">
                          <a:latin typeface="+mj-lt"/>
                          <a:ea typeface="+mn-ea"/>
                        </a:rPr>
                        <a:t>　月　　日</a:t>
                      </a:r>
                      <a:endParaRPr kumimoji="1" lang="en-US" altLang="ja-JP" sz="1800" b="1" dirty="0" smtClean="0">
                        <a:latin typeface="+mj-lt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800" b="1" dirty="0" smtClean="0">
                          <a:latin typeface="+mj-lt"/>
                          <a:ea typeface="+mn-ea"/>
                        </a:rPr>
                        <a:t>　</a:t>
                      </a:r>
                      <a:endParaRPr kumimoji="1" lang="ja-JP" altLang="en-US" sz="1800" b="1" dirty="0">
                        <a:latin typeface="+mj-lt"/>
                        <a:ea typeface="+mn-ea"/>
                      </a:endParaRPr>
                    </a:p>
                  </a:txBody>
                  <a:tcPr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800" b="1" kern="1200" dirty="0" smtClean="0">
                        <a:latin typeface="+mj-lt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800" b="1" kern="1200" dirty="0" smtClean="0">
                          <a:latin typeface="+mj-lt"/>
                          <a:ea typeface="+mn-ea"/>
                        </a:rPr>
                        <a:t>　　　　年</a:t>
                      </a:r>
                      <a:endParaRPr kumimoji="1" lang="en-US" altLang="ja-JP" sz="1800" b="1" kern="1200" dirty="0" smtClean="0">
                        <a:latin typeface="+mj-lt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800" b="1" kern="1200" dirty="0" smtClean="0">
                          <a:latin typeface="+mj-lt"/>
                          <a:ea typeface="+mn-ea"/>
                        </a:rPr>
                        <a:t>　月　　日</a:t>
                      </a:r>
                      <a:endParaRPr kumimoji="1" lang="en-US" altLang="ja-JP" sz="1800" b="1" kern="1200" dirty="0" smtClean="0">
                        <a:latin typeface="+mj-lt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800" b="1" kern="1200" dirty="0" smtClean="0">
                          <a:latin typeface="+mj-lt"/>
                          <a:ea typeface="+mn-ea"/>
                        </a:rPr>
                        <a:t>　</a:t>
                      </a:r>
                      <a:endParaRPr kumimoji="1" lang="ja-JP" altLang="en-US" sz="1800" b="1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latin typeface="+mj-lt"/>
                        <a:ea typeface="+mn-ea"/>
                      </a:endParaRPr>
                    </a:p>
                  </a:txBody>
                  <a:tcPr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latin typeface="+mj-lt"/>
                        <a:ea typeface="+mn-ea"/>
                      </a:endParaRPr>
                    </a:p>
                  </a:txBody>
                  <a:tcPr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800" b="1" kern="1200" dirty="0" smtClean="0">
                        <a:latin typeface="+mj-lt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800" b="1" kern="1200" dirty="0" smtClean="0">
                          <a:latin typeface="+mj-lt"/>
                          <a:ea typeface="+mn-ea"/>
                        </a:rPr>
                        <a:t>　　　　年</a:t>
                      </a:r>
                      <a:endParaRPr kumimoji="1" lang="en-US" altLang="ja-JP" sz="1800" b="1" kern="1200" dirty="0" smtClean="0">
                        <a:latin typeface="+mj-lt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800" b="1" kern="1200" dirty="0" smtClean="0">
                          <a:latin typeface="+mj-lt"/>
                          <a:ea typeface="+mn-ea"/>
                        </a:rPr>
                        <a:t>　月　　日</a:t>
                      </a:r>
                      <a:endParaRPr kumimoji="1" lang="en-US" altLang="ja-JP" sz="1800" b="1" kern="1200" dirty="0" smtClean="0">
                        <a:latin typeface="+mj-lt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800" b="1" kern="1200" dirty="0" smtClean="0">
                          <a:latin typeface="+mj-lt"/>
                          <a:ea typeface="+mn-ea"/>
                        </a:rPr>
                        <a:t>　</a:t>
                      </a:r>
                      <a:endParaRPr kumimoji="1" lang="ja-JP" altLang="en-US" sz="1800" b="1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800" b="1" kern="1200" dirty="0" smtClean="0">
                        <a:latin typeface="+mj-lt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800" b="1" kern="1200" dirty="0" smtClean="0">
                          <a:latin typeface="+mj-lt"/>
                          <a:ea typeface="+mn-ea"/>
                        </a:rPr>
                        <a:t>　　　　年</a:t>
                      </a:r>
                      <a:endParaRPr kumimoji="1" lang="en-US" altLang="ja-JP" sz="1800" b="1" kern="1200" dirty="0" smtClean="0">
                        <a:latin typeface="+mj-lt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800" b="1" kern="1200" dirty="0" smtClean="0">
                          <a:latin typeface="+mj-lt"/>
                          <a:ea typeface="+mn-ea"/>
                        </a:rPr>
                        <a:t>　月　　日</a:t>
                      </a:r>
                      <a:endParaRPr kumimoji="1" lang="en-US" altLang="ja-JP" sz="1800" b="1" kern="1200" dirty="0" smtClean="0">
                        <a:latin typeface="+mj-lt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800" b="1" kern="1200" dirty="0" smtClean="0">
                          <a:latin typeface="+mj-lt"/>
                          <a:ea typeface="+mn-ea"/>
                        </a:rPr>
                        <a:t>　</a:t>
                      </a:r>
                      <a:endParaRPr kumimoji="1" lang="ja-JP" altLang="en-US" sz="1800" b="1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62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b="1" dirty="0" smtClean="0">
                          <a:latin typeface="+mj-lt"/>
                          <a:ea typeface="+mn-ea"/>
                        </a:rPr>
                        <a:t>C-1</a:t>
                      </a:r>
                      <a:endParaRPr lang="en-US" altLang="ja-JP" sz="2400" b="1" baseline="0" dirty="0" smtClean="0">
                        <a:latin typeface="+mj-lt"/>
                        <a:ea typeface="+mn-ea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latin typeface="+mj-lt"/>
                        <a:ea typeface="+mn-ea"/>
                      </a:endParaRPr>
                    </a:p>
                  </a:txBody>
                  <a:tcPr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latin typeface="+mj-lt"/>
                        <a:ea typeface="+mn-ea"/>
                      </a:endParaRPr>
                    </a:p>
                  </a:txBody>
                  <a:tcPr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800" b="1" kern="1200" dirty="0" smtClean="0">
                        <a:latin typeface="+mj-lt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800" b="1" kern="1200" dirty="0" smtClean="0">
                          <a:latin typeface="+mj-lt"/>
                          <a:ea typeface="+mn-ea"/>
                        </a:rPr>
                        <a:t>　　　　年</a:t>
                      </a:r>
                      <a:endParaRPr kumimoji="1" lang="en-US" altLang="ja-JP" sz="1800" b="1" kern="1200" dirty="0" smtClean="0">
                        <a:latin typeface="+mj-lt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800" b="1" kern="1200" dirty="0" smtClean="0">
                          <a:latin typeface="+mj-lt"/>
                          <a:ea typeface="+mn-ea"/>
                        </a:rPr>
                        <a:t>　月　　日</a:t>
                      </a:r>
                      <a:endParaRPr kumimoji="1" lang="en-US" altLang="ja-JP" sz="1800" b="1" kern="1200" dirty="0" smtClean="0">
                        <a:latin typeface="+mj-lt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800" b="1" kern="1200" dirty="0" smtClean="0">
                          <a:latin typeface="+mj-lt"/>
                          <a:ea typeface="+mn-ea"/>
                        </a:rPr>
                        <a:t>　</a:t>
                      </a:r>
                      <a:endParaRPr kumimoji="1" lang="ja-JP" altLang="en-US" sz="1800" b="1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latin typeface="+mj-lt"/>
                        <a:ea typeface="+mn-ea"/>
                      </a:endParaRPr>
                    </a:p>
                  </a:txBody>
                  <a:tcPr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800" b="1" kern="1200" dirty="0" smtClean="0">
                        <a:latin typeface="+mj-lt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800" b="1" kern="1200" dirty="0" smtClean="0">
                          <a:latin typeface="+mj-lt"/>
                          <a:ea typeface="+mn-ea"/>
                        </a:rPr>
                        <a:t>　　　　年</a:t>
                      </a:r>
                      <a:endParaRPr kumimoji="1" lang="en-US" altLang="ja-JP" sz="1800" b="1" kern="1200" dirty="0" smtClean="0">
                        <a:latin typeface="+mj-lt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800" b="1" kern="1200" dirty="0" smtClean="0">
                          <a:latin typeface="+mj-lt"/>
                          <a:ea typeface="+mn-ea"/>
                        </a:rPr>
                        <a:t>　月　　日</a:t>
                      </a:r>
                      <a:endParaRPr kumimoji="1" lang="en-US" altLang="ja-JP" sz="1800" b="1" kern="1200" dirty="0" smtClean="0">
                        <a:latin typeface="+mj-lt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800" b="1" kern="1200" dirty="0" smtClean="0">
                          <a:latin typeface="+mj-lt"/>
                          <a:ea typeface="+mn-ea"/>
                        </a:rPr>
                        <a:t>　</a:t>
                      </a:r>
                      <a:endParaRPr kumimoji="1" lang="ja-JP" altLang="en-US" sz="1800" b="1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800" b="1" kern="1200" dirty="0" smtClean="0">
                        <a:latin typeface="+mj-lt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800" b="1" kern="1200" dirty="0" smtClean="0">
                          <a:latin typeface="+mj-lt"/>
                          <a:ea typeface="+mn-ea"/>
                        </a:rPr>
                        <a:t>　　　　年</a:t>
                      </a:r>
                      <a:endParaRPr kumimoji="1" lang="en-US" altLang="ja-JP" sz="1800" b="1" kern="1200" dirty="0" smtClean="0">
                        <a:latin typeface="+mj-lt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800" b="1" kern="1200" dirty="0" smtClean="0">
                          <a:latin typeface="+mj-lt"/>
                          <a:ea typeface="+mn-ea"/>
                        </a:rPr>
                        <a:t>　月　　日</a:t>
                      </a:r>
                      <a:endParaRPr kumimoji="1" lang="en-US" altLang="ja-JP" sz="1800" b="1" kern="1200" dirty="0" smtClean="0">
                        <a:latin typeface="+mj-lt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800" b="1" kern="1200" dirty="0" smtClean="0">
                          <a:latin typeface="+mj-lt"/>
                          <a:ea typeface="+mn-ea"/>
                        </a:rPr>
                        <a:t>　</a:t>
                      </a:r>
                      <a:endParaRPr kumimoji="1" lang="ja-JP" altLang="en-US" sz="1800" b="1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62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b="1" dirty="0" smtClean="0">
                          <a:latin typeface="+mj-lt"/>
                          <a:ea typeface="+mn-ea"/>
                        </a:rPr>
                        <a:t>C-2</a:t>
                      </a:r>
                      <a:endParaRPr kumimoji="1" lang="en-US" altLang="ja-JP" sz="2400" b="1" dirty="0" smtClean="0">
                        <a:latin typeface="+mj-lt"/>
                        <a:ea typeface="+mn-ea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latin typeface="+mj-lt"/>
                        <a:ea typeface="+mn-ea"/>
                      </a:endParaRPr>
                    </a:p>
                  </a:txBody>
                  <a:tcPr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latin typeface="+mj-lt"/>
                        <a:ea typeface="+mn-ea"/>
                      </a:endParaRPr>
                    </a:p>
                  </a:txBody>
                  <a:tcPr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latin typeface="+mj-lt"/>
                        <a:ea typeface="+mn-ea"/>
                      </a:endParaRPr>
                    </a:p>
                  </a:txBody>
                  <a:tcPr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800" b="1" kern="1200" dirty="0" smtClean="0">
                        <a:latin typeface="+mj-lt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800" b="1" kern="1200" dirty="0" smtClean="0">
                          <a:latin typeface="+mj-lt"/>
                          <a:ea typeface="+mn-ea"/>
                        </a:rPr>
                        <a:t>　　　　年</a:t>
                      </a:r>
                      <a:endParaRPr kumimoji="1" lang="en-US" altLang="ja-JP" sz="1800" b="1" kern="1200" dirty="0" smtClean="0">
                        <a:latin typeface="+mj-lt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800" b="1" kern="1200" dirty="0" smtClean="0">
                          <a:latin typeface="+mj-lt"/>
                          <a:ea typeface="+mn-ea"/>
                        </a:rPr>
                        <a:t>　月　　日</a:t>
                      </a:r>
                      <a:endParaRPr kumimoji="1" lang="en-US" altLang="ja-JP" sz="1800" b="1" kern="1200" dirty="0" smtClean="0">
                        <a:latin typeface="+mj-lt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800" b="1" kern="1200" dirty="0" smtClean="0">
                          <a:latin typeface="+mj-lt"/>
                          <a:ea typeface="+mn-ea"/>
                        </a:rPr>
                        <a:t>　</a:t>
                      </a:r>
                      <a:endParaRPr kumimoji="1" lang="ja-JP" altLang="en-US" sz="1800" b="1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800" b="1" kern="1200" dirty="0" smtClean="0">
                        <a:latin typeface="+mj-lt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800" b="1" kern="1200" dirty="0" smtClean="0">
                          <a:latin typeface="+mj-lt"/>
                          <a:ea typeface="+mn-ea"/>
                        </a:rPr>
                        <a:t>　　　　年</a:t>
                      </a:r>
                      <a:endParaRPr kumimoji="1" lang="en-US" altLang="ja-JP" sz="1800" b="1" kern="1200" dirty="0" smtClean="0">
                        <a:latin typeface="+mj-lt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800" b="1" kern="1200" dirty="0" smtClean="0">
                          <a:latin typeface="+mj-lt"/>
                          <a:ea typeface="+mn-ea"/>
                        </a:rPr>
                        <a:t>　月　　日</a:t>
                      </a:r>
                      <a:endParaRPr kumimoji="1" lang="en-US" altLang="ja-JP" sz="1800" b="1" kern="1200" dirty="0" smtClean="0">
                        <a:latin typeface="+mj-lt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800" b="1" kern="1200" dirty="0" smtClean="0">
                          <a:latin typeface="+mj-lt"/>
                          <a:ea typeface="+mn-ea"/>
                        </a:rPr>
                        <a:t>　</a:t>
                      </a:r>
                      <a:endParaRPr kumimoji="1" lang="ja-JP" altLang="en-US" sz="1800" b="1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800" b="1" kern="1200" dirty="0" smtClean="0">
                        <a:latin typeface="+mj-lt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800" b="1" kern="1200" dirty="0" smtClean="0">
                          <a:latin typeface="+mj-lt"/>
                          <a:ea typeface="+mn-ea"/>
                        </a:rPr>
                        <a:t>　　　　年</a:t>
                      </a:r>
                      <a:endParaRPr kumimoji="1" lang="en-US" altLang="ja-JP" sz="1800" b="1" kern="1200" dirty="0" smtClean="0">
                        <a:latin typeface="+mj-lt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800" b="1" kern="1200" dirty="0" smtClean="0">
                          <a:latin typeface="+mj-lt"/>
                          <a:ea typeface="+mn-ea"/>
                        </a:rPr>
                        <a:t>　月　　日</a:t>
                      </a:r>
                      <a:endParaRPr kumimoji="1" lang="en-US" altLang="ja-JP" sz="1800" b="1" kern="1200" dirty="0" smtClean="0">
                        <a:latin typeface="+mj-lt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800" b="1" kern="1200" dirty="0" smtClean="0">
                          <a:latin typeface="+mj-lt"/>
                          <a:ea typeface="+mn-ea"/>
                        </a:rPr>
                        <a:t>　</a:t>
                      </a:r>
                      <a:endParaRPr kumimoji="1" lang="ja-JP" altLang="en-US" sz="1800" b="1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69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188640"/>
            <a:ext cx="8915400" cy="1143000"/>
          </a:xfrm>
        </p:spPr>
        <p:txBody>
          <a:bodyPr/>
          <a:lstStyle/>
          <a:p>
            <a:r>
              <a:rPr kumimoji="1" lang="ja-JP" altLang="en-US" b="1" dirty="0" smtClean="0"/>
              <a:t>放射線治療概略</a:t>
            </a:r>
            <a:endParaRPr kumimoji="1" lang="ja-JP" altLang="en-US" b="1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694580"/>
              </p:ext>
            </p:extLst>
          </p:nvPr>
        </p:nvGraphicFramePr>
        <p:xfrm>
          <a:off x="344488" y="1340768"/>
          <a:ext cx="9289034" cy="25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8112"/>
                <a:gridCol w="1152128"/>
                <a:gridCol w="1440160"/>
                <a:gridCol w="1656184"/>
                <a:gridCol w="1296144"/>
                <a:gridCol w="1512168"/>
                <a:gridCol w="1224138"/>
              </a:tblGrid>
              <a:tr h="813215">
                <a:tc>
                  <a:txBody>
                    <a:bodyPr/>
                    <a:lstStyle/>
                    <a:p>
                      <a:r>
                        <a:rPr lang="ja-JP" altLang="en-US" sz="1600" b="1" dirty="0" smtClean="0">
                          <a:latin typeface="+mj-lt"/>
                          <a:ea typeface="+mj-ea"/>
                        </a:rPr>
                        <a:t>総線量</a:t>
                      </a:r>
                      <a:endParaRPr lang="en-US" altLang="ja-JP" sz="1600" b="1" dirty="0" smtClean="0">
                        <a:latin typeface="+mj-lt"/>
                        <a:ea typeface="+mj-ea"/>
                      </a:endParaRPr>
                    </a:p>
                    <a:p>
                      <a:r>
                        <a:rPr kumimoji="1" lang="ja-JP" altLang="en-US" sz="1600" b="1" dirty="0" smtClean="0">
                          <a:latin typeface="+mj-lt"/>
                          <a:ea typeface="+mj-ea"/>
                        </a:rPr>
                        <a:t>（</a:t>
                      </a:r>
                      <a:r>
                        <a:rPr kumimoji="1" lang="en-US" altLang="ja-JP" sz="1600" b="1" dirty="0" err="1" smtClean="0">
                          <a:latin typeface="+mj-lt"/>
                          <a:ea typeface="+mj-ea"/>
                        </a:rPr>
                        <a:t>Gy</a:t>
                      </a:r>
                      <a:r>
                        <a:rPr kumimoji="1" lang="ja-JP" altLang="en-US" sz="1600" b="1" dirty="0" smtClean="0">
                          <a:latin typeface="+mj-lt"/>
                          <a:ea typeface="+mj-ea"/>
                        </a:rPr>
                        <a:t>）</a:t>
                      </a:r>
                      <a:endParaRPr kumimoji="1" lang="ja-JP" altLang="en-US" sz="1600" b="1" dirty="0">
                        <a:latin typeface="+mj-lt"/>
                        <a:ea typeface="+mj-ea"/>
                      </a:endParaRPr>
                    </a:p>
                  </a:txBody>
                  <a:tcPr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>
                          <a:latin typeface="+mj-lt"/>
                          <a:ea typeface="+mj-ea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j-lt"/>
                          <a:ea typeface="+mj-ea"/>
                        </a:rPr>
                        <a:t>回線量</a:t>
                      </a:r>
                      <a:endParaRPr kumimoji="1" lang="en-US" altLang="ja-JP" sz="1600" b="1" dirty="0" smtClean="0">
                        <a:latin typeface="+mj-lt"/>
                        <a:ea typeface="+mj-ea"/>
                      </a:endParaRPr>
                    </a:p>
                    <a:p>
                      <a:r>
                        <a:rPr kumimoji="1" lang="ja-JP" altLang="en-US" sz="1600" b="1" dirty="0" smtClean="0">
                          <a:latin typeface="+mj-lt"/>
                          <a:ea typeface="+mj-ea"/>
                        </a:rPr>
                        <a:t>（</a:t>
                      </a:r>
                      <a:r>
                        <a:rPr kumimoji="1" lang="en-US" altLang="ja-JP" sz="1600" b="1" dirty="0" err="1" smtClean="0">
                          <a:latin typeface="+mj-lt"/>
                          <a:ea typeface="+mj-ea"/>
                        </a:rPr>
                        <a:t>Gy</a:t>
                      </a:r>
                      <a:r>
                        <a:rPr kumimoji="1" lang="ja-JP" altLang="en-US" sz="1600" b="1" dirty="0" smtClean="0">
                          <a:latin typeface="+mj-lt"/>
                          <a:ea typeface="+mj-ea"/>
                        </a:rPr>
                        <a:t>）</a:t>
                      </a:r>
                      <a:endParaRPr kumimoji="1" lang="ja-JP" altLang="en-US" sz="1600" b="1" dirty="0">
                        <a:latin typeface="+mj-lt"/>
                        <a:ea typeface="+mj-ea"/>
                      </a:endParaRPr>
                    </a:p>
                  </a:txBody>
                  <a:tcPr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latin typeface="+mj-lt"/>
                          <a:ea typeface="+mj-ea"/>
                        </a:rPr>
                        <a:t>照射回数（回）</a:t>
                      </a:r>
                      <a:endParaRPr kumimoji="1" lang="ja-JP" altLang="en-US" sz="1600" b="1" dirty="0">
                        <a:latin typeface="+mj-lt"/>
                        <a:ea typeface="+mj-ea"/>
                      </a:endParaRPr>
                    </a:p>
                  </a:txBody>
                  <a:tcPr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 smtClean="0">
                          <a:latin typeface="+mj-lt"/>
                          <a:ea typeface="+mj-ea"/>
                        </a:rPr>
                        <a:t>総治療期間（日）</a:t>
                      </a:r>
                      <a:endParaRPr lang="ja-JP" altLang="en-US" sz="1600" b="1" dirty="0">
                        <a:latin typeface="+mj-lt"/>
                        <a:ea typeface="+mj-ea"/>
                      </a:endParaRPr>
                    </a:p>
                  </a:txBody>
                  <a:tcPr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>
                          <a:latin typeface="+mj-lt"/>
                          <a:ea typeface="+mj-ea"/>
                        </a:rPr>
                        <a:t>CTV</a:t>
                      </a:r>
                      <a:r>
                        <a:rPr kumimoji="1" lang="ja-JP" altLang="en-US" sz="1600" b="1" dirty="0" smtClean="0">
                          <a:latin typeface="+mj-lt"/>
                          <a:ea typeface="+mj-ea"/>
                        </a:rPr>
                        <a:t>マージン（</a:t>
                      </a:r>
                      <a:r>
                        <a:rPr kumimoji="1" lang="en-US" altLang="ja-JP" sz="1600" b="1" baseline="0" dirty="0" smtClean="0">
                          <a:latin typeface="+mj-lt"/>
                          <a:ea typeface="+mj-ea"/>
                        </a:rPr>
                        <a:t>mm</a:t>
                      </a:r>
                      <a:r>
                        <a:rPr kumimoji="1" lang="ja-JP" altLang="en-US" sz="1600" b="1" baseline="0" dirty="0" smtClean="0">
                          <a:latin typeface="+mj-lt"/>
                          <a:ea typeface="+mj-ea"/>
                        </a:rPr>
                        <a:t>）</a:t>
                      </a:r>
                      <a:endParaRPr kumimoji="1" lang="ja-JP" altLang="en-US" sz="1600" b="1" dirty="0" smtClean="0">
                        <a:latin typeface="+mj-lt"/>
                        <a:ea typeface="+mj-ea"/>
                      </a:endParaRPr>
                    </a:p>
                    <a:p>
                      <a:endParaRPr kumimoji="1" lang="ja-JP" altLang="en-US" sz="1600" b="1" dirty="0">
                        <a:latin typeface="+mj-lt"/>
                        <a:ea typeface="+mj-ea"/>
                      </a:endParaRPr>
                    </a:p>
                  </a:txBody>
                  <a:tcPr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 smtClean="0">
                          <a:latin typeface="+mj-lt"/>
                          <a:ea typeface="+mj-ea"/>
                        </a:rPr>
                        <a:t>エネルギー</a:t>
                      </a:r>
                      <a:endParaRPr lang="en-US" altLang="ja-JP" sz="1600" b="1" dirty="0" smtClean="0">
                        <a:latin typeface="+mj-lt"/>
                        <a:ea typeface="+mj-ea"/>
                      </a:endParaRPr>
                    </a:p>
                    <a:p>
                      <a:r>
                        <a:rPr lang="ja-JP" altLang="en-US" sz="1600" b="1" dirty="0" smtClean="0">
                          <a:latin typeface="+mj-lt"/>
                          <a:ea typeface="+mj-ea"/>
                        </a:rPr>
                        <a:t>（特殊装置の場合は名称）</a:t>
                      </a:r>
                      <a:endParaRPr lang="en-US" altLang="ja-JP" sz="1600" b="1" dirty="0" smtClean="0">
                        <a:latin typeface="+mj-lt"/>
                        <a:ea typeface="+mj-ea"/>
                      </a:endParaRPr>
                    </a:p>
                  </a:txBody>
                  <a:tcPr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 smtClean="0">
                          <a:latin typeface="+mj-lt"/>
                          <a:ea typeface="+mj-ea"/>
                        </a:rPr>
                        <a:t>残存腫瘍の有無</a:t>
                      </a:r>
                      <a:endParaRPr lang="ja-JP" altLang="en-US" sz="1600" b="1" dirty="0">
                        <a:latin typeface="+mj-lt"/>
                        <a:ea typeface="+mj-ea"/>
                      </a:endParaRPr>
                    </a:p>
                  </a:txBody>
                  <a:tcPr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35057">
                <a:tc>
                  <a:txBody>
                    <a:bodyPr/>
                    <a:lstStyle/>
                    <a:p>
                      <a:endParaRPr kumimoji="1" lang="ja-JP" altLang="en-US" sz="1800" b="1" dirty="0">
                        <a:latin typeface="+mj-lt"/>
                        <a:ea typeface="+mj-ea"/>
                      </a:endParaRPr>
                    </a:p>
                  </a:txBody>
                  <a:tcPr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latin typeface="+mj-lt"/>
                        <a:ea typeface="+mj-ea"/>
                      </a:endParaRPr>
                    </a:p>
                  </a:txBody>
                  <a:tcPr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latin typeface="+mj-lt"/>
                        <a:ea typeface="+mj-ea"/>
                      </a:endParaRPr>
                    </a:p>
                  </a:txBody>
                  <a:tcPr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latin typeface="+mj-lt"/>
                        <a:ea typeface="+mj-ea"/>
                      </a:endParaRPr>
                    </a:p>
                  </a:txBody>
                  <a:tcPr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latin typeface="+mj-lt"/>
                        <a:ea typeface="+mj-ea"/>
                      </a:endParaRPr>
                    </a:p>
                  </a:txBody>
                  <a:tcPr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latin typeface="+mj-lt"/>
                        <a:ea typeface="+mj-ea"/>
                      </a:endParaRPr>
                    </a:p>
                  </a:txBody>
                  <a:tcPr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800" b="1" dirty="0" smtClean="0">
                        <a:latin typeface="+mj-lt"/>
                        <a:ea typeface="+mj-ea"/>
                      </a:endParaRPr>
                    </a:p>
                    <a:p>
                      <a:r>
                        <a:rPr kumimoji="1" lang="ja-JP" altLang="en-US" sz="1800" b="1" dirty="0" smtClean="0">
                          <a:latin typeface="+mj-lt"/>
                          <a:ea typeface="+mj-ea"/>
                        </a:rPr>
                        <a:t>　　有</a:t>
                      </a:r>
                      <a:endParaRPr kumimoji="1" lang="en-US" altLang="ja-JP" sz="1800" b="1" dirty="0" smtClean="0">
                        <a:latin typeface="+mj-lt"/>
                        <a:ea typeface="+mj-ea"/>
                      </a:endParaRPr>
                    </a:p>
                    <a:p>
                      <a:endParaRPr kumimoji="1" lang="en-US" altLang="ja-JP" sz="1800" b="1" dirty="0" smtClean="0">
                        <a:latin typeface="+mj-lt"/>
                        <a:ea typeface="+mj-ea"/>
                      </a:endParaRPr>
                    </a:p>
                    <a:p>
                      <a:r>
                        <a:rPr kumimoji="1" lang="ja-JP" altLang="en-US" sz="1800" b="1" dirty="0" smtClean="0">
                          <a:latin typeface="+mj-lt"/>
                          <a:ea typeface="+mj-ea"/>
                        </a:rPr>
                        <a:t>　</a:t>
                      </a:r>
                      <a:endParaRPr kumimoji="1" lang="en-US" altLang="ja-JP" sz="1800" b="1" dirty="0" smtClean="0">
                        <a:latin typeface="+mj-lt"/>
                        <a:ea typeface="+mj-ea"/>
                      </a:endParaRPr>
                    </a:p>
                    <a:p>
                      <a:r>
                        <a:rPr kumimoji="1" lang="ja-JP" altLang="en-US" sz="1800" b="1" dirty="0" smtClean="0">
                          <a:latin typeface="+mj-lt"/>
                          <a:ea typeface="+mj-ea"/>
                        </a:rPr>
                        <a:t>　　無</a:t>
                      </a:r>
                      <a:endParaRPr kumimoji="1" lang="en-US" altLang="ja-JP" sz="1800" b="1" dirty="0" smtClean="0">
                        <a:latin typeface="+mj-lt"/>
                        <a:ea typeface="+mj-ea"/>
                      </a:endParaRPr>
                    </a:p>
                    <a:p>
                      <a:endParaRPr kumimoji="1" lang="ja-JP" altLang="en-US" sz="1800" b="1" dirty="0">
                        <a:latin typeface="+mj-lt"/>
                        <a:ea typeface="+mj-ea"/>
                      </a:endParaRPr>
                    </a:p>
                  </a:txBody>
                  <a:tcPr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34836"/>
              </p:ext>
            </p:extLst>
          </p:nvPr>
        </p:nvGraphicFramePr>
        <p:xfrm>
          <a:off x="344488" y="4005064"/>
          <a:ext cx="9217024" cy="2696032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736304"/>
                <a:gridCol w="6480720"/>
              </a:tblGrid>
              <a:tr h="692696"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>
                          <a:latin typeface="+mj-lt"/>
                          <a:ea typeface="+mj-ea"/>
                        </a:rPr>
                        <a:t>Volume</a:t>
                      </a:r>
                      <a:r>
                        <a:rPr kumimoji="1" lang="ja-JP" altLang="en-US" sz="1600" b="1" dirty="0" smtClean="0">
                          <a:latin typeface="+mj-lt"/>
                          <a:ea typeface="+mj-ea"/>
                        </a:rPr>
                        <a:t>処方の場合</a:t>
                      </a:r>
                      <a:endParaRPr kumimoji="1" lang="en-US" altLang="ja-JP" sz="1600" b="1" dirty="0" smtClean="0">
                        <a:latin typeface="+mj-lt"/>
                        <a:ea typeface="+mj-ea"/>
                      </a:endParaRPr>
                    </a:p>
                    <a:p>
                      <a:r>
                        <a:rPr kumimoji="1" lang="ja-JP" altLang="en-US" sz="1600" b="1" dirty="0" smtClean="0">
                          <a:latin typeface="+mj-lt"/>
                          <a:ea typeface="+mj-ea"/>
                        </a:rPr>
                        <a:t>（線量処方法、工夫、等）</a:t>
                      </a:r>
                      <a:endParaRPr kumimoji="1" lang="ja-JP" altLang="en-US" sz="1600" b="1" dirty="0">
                        <a:latin typeface="+mj-lt"/>
                        <a:ea typeface="+mj-ea"/>
                      </a:endParaRPr>
                    </a:p>
                  </a:txBody>
                  <a:tcPr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b="1" u="sng" dirty="0">
                        <a:latin typeface="+mj-lt"/>
                        <a:ea typeface="+mj-ea"/>
                      </a:endParaRPr>
                    </a:p>
                  </a:txBody>
                  <a:tcPr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26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latin typeface="+mj-lt"/>
                          <a:ea typeface="+mj-ea"/>
                        </a:rPr>
                        <a:t>特別な休止ありの場合</a:t>
                      </a:r>
                      <a:endParaRPr kumimoji="1" lang="en-US" altLang="ja-JP" sz="1600" b="1" dirty="0" smtClean="0">
                        <a:latin typeface="+mj-lt"/>
                        <a:ea typeface="+mj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latin typeface="+mj-lt"/>
                          <a:ea typeface="+mj-ea"/>
                        </a:rPr>
                        <a:t>（日数、理由、等）</a:t>
                      </a:r>
                    </a:p>
                  </a:txBody>
                  <a:tcPr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b="1" dirty="0">
                        <a:latin typeface="+mj-lt"/>
                        <a:ea typeface="+mj-ea"/>
                      </a:endParaRPr>
                    </a:p>
                  </a:txBody>
                  <a:tcPr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692696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latin typeface="+mj-lt"/>
                          <a:ea typeface="+mj-ea"/>
                        </a:rPr>
                        <a:t>プロトコール治療困難な場合（理由、変更した総線量・</a:t>
                      </a:r>
                      <a:r>
                        <a:rPr kumimoji="1" lang="en-US" altLang="ja-JP" sz="1600" b="1" dirty="0" smtClean="0">
                          <a:latin typeface="+mj-lt"/>
                          <a:ea typeface="+mj-ea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j-lt"/>
                          <a:ea typeface="+mj-ea"/>
                        </a:rPr>
                        <a:t>回線量・照射回数・標的　等を含め詳しく記載）</a:t>
                      </a:r>
                      <a:endParaRPr kumimoji="1" lang="en-US" altLang="ja-JP" sz="1600" b="1" dirty="0" smtClean="0">
                        <a:latin typeface="+mj-lt"/>
                        <a:ea typeface="+mj-ea"/>
                      </a:endParaRPr>
                    </a:p>
                    <a:p>
                      <a:endParaRPr kumimoji="1" lang="ja-JP" altLang="en-US" sz="1600" b="1" dirty="0">
                        <a:latin typeface="+mj-lt"/>
                        <a:ea typeface="+mj-ea"/>
                      </a:endParaRPr>
                    </a:p>
                  </a:txBody>
                  <a:tcPr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b="1" dirty="0">
                        <a:latin typeface="+mj-lt"/>
                        <a:ea typeface="+mj-ea"/>
                      </a:endParaRPr>
                    </a:p>
                  </a:txBody>
                  <a:tcPr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635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60648"/>
            <a:ext cx="8915400" cy="1143000"/>
          </a:xfrm>
        </p:spPr>
        <p:txBody>
          <a:bodyPr/>
          <a:lstStyle/>
          <a:p>
            <a:r>
              <a:rPr kumimoji="1" lang="ja-JP" altLang="en-US" b="1" dirty="0" smtClean="0"/>
              <a:t>リスク臓器（</a:t>
            </a:r>
            <a:r>
              <a:rPr kumimoji="1" lang="en-US" altLang="ja-JP" b="1" dirty="0" smtClean="0"/>
              <a:t>1</a:t>
            </a:r>
            <a:r>
              <a:rPr kumimoji="1" lang="ja-JP" altLang="en-US" b="1" dirty="0" smtClean="0"/>
              <a:t>）</a:t>
            </a:r>
            <a:endParaRPr kumimoji="1" lang="ja-JP" altLang="en-US" b="1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52239"/>
              </p:ext>
            </p:extLst>
          </p:nvPr>
        </p:nvGraphicFramePr>
        <p:xfrm>
          <a:off x="2021408" y="1484784"/>
          <a:ext cx="6315968" cy="512064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3157984"/>
                <a:gridCol w="3157984"/>
              </a:tblGrid>
              <a:tr h="370840">
                <a:tc gridSpan="2">
                  <a:txBody>
                    <a:bodyPr/>
                    <a:lstStyle/>
                    <a:p>
                      <a:r>
                        <a:rPr kumimoji="1" lang="ja-JP" altLang="en-US" sz="3600" b="0" dirty="0" smtClean="0">
                          <a:ln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</a:ln>
                          <a:latin typeface="+mj-lt"/>
                          <a:ea typeface="+mj-ea"/>
                        </a:rPr>
                        <a:t>治療時年齢　　　　歳　</a:t>
                      </a:r>
                      <a:endParaRPr kumimoji="1" lang="ja-JP" altLang="en-US" sz="3600" b="0" dirty="0">
                        <a:ln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ln>
                        <a:latin typeface="+mj-lt"/>
                        <a:ea typeface="+mj-ea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3600" b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b="0" dirty="0" smtClean="0">
                          <a:ln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</a:ln>
                          <a:latin typeface="+mj-lt"/>
                          <a:ea typeface="+mj-ea"/>
                        </a:rPr>
                        <a:t>臓器</a:t>
                      </a:r>
                      <a:endParaRPr kumimoji="1" lang="ja-JP" altLang="en-US" sz="3600" b="0" dirty="0">
                        <a:ln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ln>
                        <a:latin typeface="+mj-lt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b="0" dirty="0" smtClean="0">
                          <a:ln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</a:ln>
                          <a:latin typeface="+mj-lt"/>
                          <a:ea typeface="+mj-ea"/>
                        </a:rPr>
                        <a:t>線量（</a:t>
                      </a:r>
                      <a:r>
                        <a:rPr kumimoji="1" lang="en-US" altLang="ja-JP" sz="3600" b="0" dirty="0" err="1" smtClean="0">
                          <a:ln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</a:ln>
                          <a:latin typeface="+mj-lt"/>
                          <a:ea typeface="+mj-ea"/>
                        </a:rPr>
                        <a:t>Gy</a:t>
                      </a:r>
                      <a:r>
                        <a:rPr kumimoji="1" lang="ja-JP" altLang="en-US" sz="3600" b="0" dirty="0" smtClean="0">
                          <a:ln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</a:ln>
                          <a:latin typeface="+mj-lt"/>
                          <a:ea typeface="+mj-ea"/>
                        </a:rPr>
                        <a:t>）</a:t>
                      </a:r>
                      <a:endParaRPr kumimoji="1" lang="en-US" altLang="ja-JP" sz="3600" b="0" dirty="0" smtClean="0">
                        <a:ln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ln>
                        <a:latin typeface="+mj-lt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b="0" dirty="0" smtClean="0">
                          <a:ln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</a:ln>
                          <a:latin typeface="+mj-lt"/>
                          <a:ea typeface="+mj-ea"/>
                        </a:rPr>
                        <a:t>脳幹（</a:t>
                      </a:r>
                      <a:r>
                        <a:rPr kumimoji="1" lang="en-US" altLang="ja-JP" sz="3600" b="0" dirty="0" smtClean="0">
                          <a:ln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</a:ln>
                          <a:latin typeface="+mj-lt"/>
                          <a:ea typeface="+mj-ea"/>
                        </a:rPr>
                        <a:t>1/3</a:t>
                      </a:r>
                      <a:r>
                        <a:rPr kumimoji="1" lang="ja-JP" altLang="en-US" sz="3600" b="0" dirty="0" smtClean="0">
                          <a:ln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</a:ln>
                          <a:latin typeface="+mj-lt"/>
                          <a:ea typeface="+mj-ea"/>
                        </a:rPr>
                        <a:t>）</a:t>
                      </a:r>
                      <a:endParaRPr kumimoji="1" lang="ja-JP" altLang="en-US" sz="3600" b="0" dirty="0">
                        <a:ln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ln>
                        <a:latin typeface="+mj-lt"/>
                        <a:ea typeface="+mj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b="0" dirty="0">
                        <a:ln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ln>
                        <a:latin typeface="+mj-lt"/>
                        <a:ea typeface="+mj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b="0" dirty="0" smtClean="0">
                          <a:ln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</a:ln>
                          <a:latin typeface="+mj-lt"/>
                          <a:ea typeface="+mj-ea"/>
                        </a:rPr>
                        <a:t>脳幹（</a:t>
                      </a:r>
                      <a:r>
                        <a:rPr kumimoji="1" lang="en-US" altLang="ja-JP" sz="3600" b="0" dirty="0" smtClean="0">
                          <a:ln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</a:ln>
                          <a:latin typeface="+mj-lt"/>
                          <a:ea typeface="+mj-ea"/>
                        </a:rPr>
                        <a:t>2/3</a:t>
                      </a:r>
                      <a:r>
                        <a:rPr kumimoji="1" lang="ja-JP" altLang="en-US" sz="3600" b="0" dirty="0" smtClean="0">
                          <a:ln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</a:ln>
                          <a:latin typeface="+mj-lt"/>
                          <a:ea typeface="+mj-ea"/>
                        </a:rPr>
                        <a:t>）</a:t>
                      </a:r>
                      <a:endParaRPr kumimoji="1" lang="ja-JP" altLang="en-US" sz="3600" b="0" dirty="0">
                        <a:ln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ln>
                        <a:latin typeface="+mj-lt"/>
                        <a:ea typeface="+mj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b="0" dirty="0">
                        <a:ln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ln>
                        <a:latin typeface="+mj-lt"/>
                        <a:ea typeface="+mj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08032">
                <a:tc>
                  <a:txBody>
                    <a:bodyPr/>
                    <a:lstStyle/>
                    <a:p>
                      <a:r>
                        <a:rPr kumimoji="1" lang="ja-JP" altLang="en-US" sz="3600" b="0" dirty="0" smtClean="0">
                          <a:ln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</a:ln>
                          <a:latin typeface="+mj-lt"/>
                          <a:ea typeface="+mj-ea"/>
                        </a:rPr>
                        <a:t>脳幹（全体）</a:t>
                      </a:r>
                      <a:endParaRPr kumimoji="1" lang="ja-JP" altLang="en-US" sz="3600" b="0" dirty="0">
                        <a:ln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ln>
                        <a:latin typeface="+mj-lt"/>
                        <a:ea typeface="+mj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b="0" dirty="0">
                        <a:ln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ln>
                        <a:latin typeface="+mj-lt"/>
                        <a:ea typeface="+mj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0" dirty="0" smtClean="0">
                          <a:ln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</a:ln>
                          <a:latin typeface="+mj-lt"/>
                          <a:ea typeface="+mj-ea"/>
                        </a:rPr>
                        <a:t>大脳（</a:t>
                      </a:r>
                      <a:r>
                        <a:rPr kumimoji="1" lang="en-US" altLang="ja-JP" sz="3600" b="0" dirty="0" smtClean="0">
                          <a:ln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</a:ln>
                          <a:latin typeface="+mj-lt"/>
                          <a:ea typeface="+mj-ea"/>
                        </a:rPr>
                        <a:t>1/3</a:t>
                      </a:r>
                      <a:r>
                        <a:rPr kumimoji="1" lang="ja-JP" altLang="en-US" sz="3600" b="0" dirty="0" smtClean="0">
                          <a:ln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</a:ln>
                          <a:latin typeface="+mj-lt"/>
                          <a:ea typeface="+mj-ea"/>
                        </a:rPr>
                        <a:t>）</a:t>
                      </a:r>
                      <a:endParaRPr kumimoji="1" lang="en-US" altLang="ja-JP" sz="3600" b="0" dirty="0" smtClean="0">
                        <a:ln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ln>
                        <a:latin typeface="+mj-lt"/>
                        <a:ea typeface="+mj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b="0" dirty="0">
                        <a:ln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ln>
                        <a:latin typeface="+mj-lt"/>
                        <a:ea typeface="+mj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b="0" dirty="0" smtClean="0">
                          <a:ln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</a:ln>
                          <a:latin typeface="+mj-lt"/>
                          <a:ea typeface="+mj-ea"/>
                        </a:rPr>
                        <a:t>大脳（</a:t>
                      </a:r>
                      <a:r>
                        <a:rPr kumimoji="1" lang="en-US" altLang="ja-JP" sz="3600" b="0" dirty="0" smtClean="0">
                          <a:ln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</a:ln>
                          <a:latin typeface="+mj-lt"/>
                          <a:ea typeface="+mj-ea"/>
                        </a:rPr>
                        <a:t>2/3</a:t>
                      </a:r>
                      <a:r>
                        <a:rPr kumimoji="1" lang="ja-JP" altLang="en-US" sz="3600" b="0" dirty="0" smtClean="0">
                          <a:ln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</a:ln>
                          <a:latin typeface="+mj-lt"/>
                          <a:ea typeface="+mj-ea"/>
                        </a:rPr>
                        <a:t>）</a:t>
                      </a:r>
                      <a:endParaRPr kumimoji="1" lang="ja-JP" altLang="en-US" sz="3600" b="0" dirty="0">
                        <a:ln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ln>
                        <a:latin typeface="+mj-lt"/>
                        <a:ea typeface="+mj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b="0" dirty="0">
                        <a:ln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ln>
                        <a:latin typeface="+mj-lt"/>
                        <a:ea typeface="+mj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b="0" dirty="0" smtClean="0">
                          <a:ln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</a:ln>
                          <a:latin typeface="+mj-lt"/>
                          <a:ea typeface="+mj-ea"/>
                        </a:rPr>
                        <a:t>大脳（全体）</a:t>
                      </a:r>
                      <a:endParaRPr kumimoji="1" lang="ja-JP" altLang="en-US" sz="3600" b="0" dirty="0">
                        <a:ln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ln>
                        <a:latin typeface="+mj-lt"/>
                        <a:ea typeface="+mj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b="0" dirty="0">
                        <a:ln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ln>
                        <a:latin typeface="+mj-lt"/>
                        <a:ea typeface="+mj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850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 smtClean="0"/>
              <a:t>リスク臓器（</a:t>
            </a:r>
            <a:r>
              <a:rPr kumimoji="1" lang="en-US" altLang="ja-JP" b="1" dirty="0" smtClean="0"/>
              <a:t>2</a:t>
            </a:r>
            <a:r>
              <a:rPr kumimoji="1" lang="ja-JP" altLang="en-US" b="1" dirty="0" smtClean="0"/>
              <a:t>）</a:t>
            </a:r>
            <a:endParaRPr kumimoji="1" lang="ja-JP" altLang="en-US" b="1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6151614"/>
              </p:ext>
            </p:extLst>
          </p:nvPr>
        </p:nvGraphicFramePr>
        <p:xfrm>
          <a:off x="2000672" y="1612736"/>
          <a:ext cx="6243960" cy="448056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3219624"/>
                <a:gridCol w="3024336"/>
              </a:tblGrid>
              <a:tr h="370840">
                <a:tc gridSpan="2">
                  <a:txBody>
                    <a:bodyPr/>
                    <a:lstStyle/>
                    <a:p>
                      <a:r>
                        <a:rPr kumimoji="1" lang="ja-JP" altLang="en-US" sz="3600" b="0" dirty="0" smtClean="0">
                          <a:latin typeface="+mj-lt"/>
                          <a:ea typeface="+mj-ea"/>
                        </a:rPr>
                        <a:t>治療時年齢　　　　歳　</a:t>
                      </a:r>
                      <a:endParaRPr kumimoji="1" lang="ja-JP" altLang="en-US" sz="3600" b="0" dirty="0">
                        <a:latin typeface="+mj-lt"/>
                        <a:ea typeface="+mj-ea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3600" b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b="0" dirty="0" smtClean="0">
                          <a:latin typeface="+mj-lt"/>
                          <a:ea typeface="+mj-ea"/>
                        </a:rPr>
                        <a:t>臓器</a:t>
                      </a:r>
                      <a:endParaRPr kumimoji="1" lang="ja-JP" altLang="en-US" sz="3600" b="0" dirty="0">
                        <a:latin typeface="+mj-lt"/>
                        <a:ea typeface="+mj-ea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b="0" dirty="0" smtClean="0">
                          <a:latin typeface="+mj-lt"/>
                          <a:ea typeface="+mj-ea"/>
                        </a:rPr>
                        <a:t>最大線量（</a:t>
                      </a:r>
                      <a:r>
                        <a:rPr kumimoji="1" lang="en-US" altLang="ja-JP" sz="3600" b="0" dirty="0" err="1" smtClean="0">
                          <a:latin typeface="+mj-lt"/>
                          <a:ea typeface="+mj-ea"/>
                        </a:rPr>
                        <a:t>Gy</a:t>
                      </a:r>
                      <a:r>
                        <a:rPr kumimoji="1" lang="ja-JP" altLang="en-US" sz="3600" b="0" dirty="0" smtClean="0">
                          <a:latin typeface="+mj-lt"/>
                          <a:ea typeface="+mj-ea"/>
                        </a:rPr>
                        <a:t>）</a:t>
                      </a:r>
                      <a:endParaRPr kumimoji="1" lang="en-US" altLang="ja-JP" sz="3600" b="0" dirty="0" smtClean="0">
                        <a:latin typeface="+mj-lt"/>
                        <a:ea typeface="+mj-ea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b="0" dirty="0" smtClean="0">
                          <a:latin typeface="+mj-lt"/>
                          <a:ea typeface="+mj-ea"/>
                        </a:rPr>
                        <a:t>網膜</a:t>
                      </a:r>
                      <a:endParaRPr kumimoji="1" lang="ja-JP" altLang="en-US" sz="3600" b="0" dirty="0">
                        <a:latin typeface="+mj-lt"/>
                        <a:ea typeface="+mj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b="0" dirty="0">
                        <a:latin typeface="+mj-lt"/>
                        <a:ea typeface="+mj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b="0" dirty="0" smtClean="0">
                          <a:latin typeface="+mj-lt"/>
                          <a:ea typeface="+mj-ea"/>
                        </a:rPr>
                        <a:t>頚髄</a:t>
                      </a:r>
                      <a:endParaRPr kumimoji="1" lang="ja-JP" altLang="en-US" sz="3600" b="0" dirty="0">
                        <a:latin typeface="+mj-lt"/>
                        <a:ea typeface="+mj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b="0" dirty="0">
                        <a:latin typeface="+mj-lt"/>
                        <a:ea typeface="+mj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b="0" dirty="0" smtClean="0">
                          <a:latin typeface="+mj-lt"/>
                          <a:ea typeface="+mj-ea"/>
                        </a:rPr>
                        <a:t>視神経・視交叉</a:t>
                      </a:r>
                      <a:endParaRPr kumimoji="1" lang="ja-JP" altLang="en-US" sz="3600" b="0" dirty="0">
                        <a:latin typeface="+mj-lt"/>
                        <a:ea typeface="+mj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b="0" dirty="0">
                        <a:latin typeface="+mj-lt"/>
                        <a:ea typeface="+mj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b="0" dirty="0" smtClean="0">
                          <a:latin typeface="+mj-lt"/>
                          <a:ea typeface="+mj-ea"/>
                        </a:rPr>
                        <a:t>水晶体</a:t>
                      </a:r>
                      <a:endParaRPr kumimoji="1" lang="ja-JP" altLang="en-US" sz="3600" b="0" dirty="0">
                        <a:latin typeface="+mj-lt"/>
                        <a:ea typeface="+mj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b="0" dirty="0">
                        <a:latin typeface="+mj-lt"/>
                        <a:ea typeface="+mj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24016">
                <a:tc>
                  <a:txBody>
                    <a:bodyPr/>
                    <a:lstStyle/>
                    <a:p>
                      <a:r>
                        <a:rPr kumimoji="1" lang="ja-JP" altLang="en-US" sz="3600" b="0" dirty="0" smtClean="0">
                          <a:latin typeface="+mj-lt"/>
                          <a:ea typeface="+mj-ea"/>
                        </a:rPr>
                        <a:t>蝸牛</a:t>
                      </a:r>
                      <a:endParaRPr kumimoji="1" lang="ja-JP" altLang="en-US" sz="3600" b="0" dirty="0">
                        <a:latin typeface="+mj-lt"/>
                        <a:ea typeface="+mj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b="0" dirty="0">
                        <a:latin typeface="+mj-lt"/>
                        <a:ea typeface="+mj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550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>
                <a:latin typeface="Calibri" charset="0"/>
                <a:ea typeface="ＭＳ Ｐゴシック" charset="0"/>
              </a:rPr>
              <a:t>提出データについて（再確認を）</a:t>
            </a:r>
            <a:endParaRPr lang="ja-JP" altLang="en-US" dirty="0">
              <a:latin typeface="Calibri" charset="0"/>
              <a:ea typeface="ＭＳ Ｐゴシック" charset="0"/>
            </a:endParaRPr>
          </a:p>
        </p:txBody>
      </p:sp>
      <p:sp>
        <p:nvSpPr>
          <p:cNvPr id="21506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340768"/>
            <a:ext cx="9066212" cy="4525963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2400" dirty="0">
                <a:solidFill>
                  <a:srgbClr val="FF0000"/>
                </a:solidFill>
                <a:ea typeface="+mj-ea"/>
              </a:rPr>
              <a:t>患者個人情報は必ず削除してください。</a:t>
            </a:r>
            <a:endParaRPr lang="en-US" altLang="ja-JP" sz="2400" dirty="0">
              <a:solidFill>
                <a:srgbClr val="FF0000"/>
              </a:solidFill>
              <a:ea typeface="+mj-ea"/>
            </a:endParaRPr>
          </a:p>
          <a:p>
            <a:pPr marL="0" lvl="0" indent="0">
              <a:buNone/>
            </a:pPr>
            <a:r>
              <a:rPr lang="ja-JP" altLang="en-US" sz="2400" dirty="0" smtClean="0">
                <a:solidFill>
                  <a:srgbClr val="FF0000"/>
                </a:solidFill>
                <a:ea typeface="+mj-ea"/>
              </a:rPr>
              <a:t>可能ならば、画像は</a:t>
            </a:r>
            <a:r>
              <a:rPr lang="en-US" altLang="ja-JP" sz="2400" dirty="0" smtClean="0">
                <a:solidFill>
                  <a:srgbClr val="FF0000"/>
                </a:solidFill>
                <a:ea typeface="+mj-ea"/>
              </a:rPr>
              <a:t>CD</a:t>
            </a:r>
            <a:r>
              <a:rPr lang="ja-JP" altLang="en-US" sz="2400" dirty="0" smtClean="0">
                <a:solidFill>
                  <a:srgbClr val="FF0000"/>
                </a:solidFill>
                <a:ea typeface="+mj-ea"/>
              </a:rPr>
              <a:t>や</a:t>
            </a:r>
            <a:r>
              <a:rPr lang="en-US" altLang="ja-JP" sz="2400" dirty="0" smtClean="0">
                <a:solidFill>
                  <a:srgbClr val="FF0000"/>
                </a:solidFill>
                <a:ea typeface="+mj-ea"/>
              </a:rPr>
              <a:t>DVD</a:t>
            </a:r>
            <a:r>
              <a:rPr lang="ja-JP" altLang="en-US" sz="2400" dirty="0" err="1" smtClean="0">
                <a:solidFill>
                  <a:srgbClr val="FF0000"/>
                </a:solidFill>
                <a:ea typeface="+mj-ea"/>
              </a:rPr>
              <a:t>での提</a:t>
            </a:r>
            <a:r>
              <a:rPr lang="ja-JP" altLang="en-US" sz="2400" dirty="0" smtClean="0">
                <a:solidFill>
                  <a:srgbClr val="FF0000"/>
                </a:solidFill>
                <a:ea typeface="+mj-ea"/>
              </a:rPr>
              <a:t>出をお願いいたします。</a:t>
            </a:r>
            <a:endParaRPr lang="en-US" altLang="ja-JP" sz="2400" dirty="0" smtClean="0">
              <a:solidFill>
                <a:srgbClr val="FF0000"/>
              </a:solidFill>
              <a:ea typeface="+mj-ea"/>
            </a:endParaRPr>
          </a:p>
          <a:p>
            <a:pPr marL="0" lvl="0" indent="0">
              <a:buNone/>
            </a:pPr>
            <a:r>
              <a:rPr lang="ja-JP" altLang="en-US" sz="2200" b="1" dirty="0" smtClean="0">
                <a:ea typeface="+mj-ea"/>
              </a:rPr>
              <a:t>★提出データ一覧★</a:t>
            </a:r>
            <a:endParaRPr lang="en-US" altLang="ja-JP" sz="2200" b="1" dirty="0" smtClean="0">
              <a:ea typeface="+mj-ea"/>
            </a:endParaRPr>
          </a:p>
          <a:p>
            <a:pPr lvl="0"/>
            <a:r>
              <a:rPr lang="ja-JP" altLang="ja-JP" sz="2100" dirty="0" smtClean="0">
                <a:ea typeface="+mj-ea"/>
              </a:rPr>
              <a:t>照射</a:t>
            </a:r>
            <a:r>
              <a:rPr lang="ja-JP" altLang="ja-JP" sz="2100" dirty="0">
                <a:ea typeface="+mj-ea"/>
              </a:rPr>
              <a:t>野確認</a:t>
            </a:r>
            <a:r>
              <a:rPr lang="ja-JP" altLang="ja-JP" sz="2100" dirty="0" smtClean="0">
                <a:ea typeface="+mj-ea"/>
              </a:rPr>
              <a:t>フィルム</a:t>
            </a:r>
            <a:endParaRPr lang="ja-JP" altLang="ja-JP" sz="2100" dirty="0">
              <a:ea typeface="+mj-ea"/>
            </a:endParaRPr>
          </a:p>
          <a:p>
            <a:pPr lvl="0"/>
            <a:r>
              <a:rPr lang="ja-JP" altLang="ja-JP" sz="2100" dirty="0">
                <a:ea typeface="+mj-ea"/>
              </a:rPr>
              <a:t>治療前造影</a:t>
            </a:r>
            <a:r>
              <a:rPr lang="en-US" altLang="ja-JP" sz="2100" dirty="0">
                <a:ea typeface="+mj-ea"/>
              </a:rPr>
              <a:t>MRI</a:t>
            </a:r>
            <a:r>
              <a:rPr lang="ja-JP" altLang="ja-JP" sz="2100" dirty="0">
                <a:ea typeface="+mj-ea"/>
              </a:rPr>
              <a:t>画像（</a:t>
            </a:r>
            <a:r>
              <a:rPr lang="en-US" altLang="ja-JP" sz="2100" dirty="0">
                <a:ea typeface="+mj-ea"/>
              </a:rPr>
              <a:t>DICOM</a:t>
            </a:r>
            <a:r>
              <a:rPr lang="ja-JP" altLang="ja-JP" sz="2100" dirty="0">
                <a:ea typeface="+mj-ea"/>
              </a:rPr>
              <a:t>画像</a:t>
            </a:r>
            <a:r>
              <a:rPr lang="ja-JP" altLang="ja-JP" sz="2100" dirty="0" smtClean="0">
                <a:ea typeface="+mj-ea"/>
              </a:rPr>
              <a:t>を推奨</a:t>
            </a:r>
            <a:r>
              <a:rPr lang="ja-JP" altLang="ja-JP" sz="2100" dirty="0">
                <a:ea typeface="+mj-ea"/>
              </a:rPr>
              <a:t>）</a:t>
            </a:r>
          </a:p>
          <a:p>
            <a:pPr lvl="0"/>
            <a:r>
              <a:rPr lang="en-US" altLang="ja-JP" sz="2100" dirty="0">
                <a:ea typeface="+mj-ea"/>
              </a:rPr>
              <a:t>GTV+</a:t>
            </a:r>
            <a:r>
              <a:rPr lang="ja-JP" altLang="ja-JP" sz="2100" dirty="0">
                <a:ea typeface="+mj-ea"/>
              </a:rPr>
              <a:t>摘出腔</a:t>
            </a:r>
            <a:r>
              <a:rPr lang="ja-JP" altLang="ja-JP" sz="2100" dirty="0" smtClean="0">
                <a:ea typeface="+mj-ea"/>
              </a:rPr>
              <a:t>（</a:t>
            </a:r>
            <a:r>
              <a:rPr lang="ja-JP" altLang="en-US" sz="2100" dirty="0">
                <a:ea typeface="+mj-ea"/>
              </a:rPr>
              <a:t>または</a:t>
            </a:r>
            <a:r>
              <a:rPr lang="en-US" altLang="ja-JP" sz="2100" dirty="0" smtClean="0">
                <a:ea typeface="+mj-ea"/>
              </a:rPr>
              <a:t>GTV</a:t>
            </a:r>
            <a:r>
              <a:rPr lang="ja-JP" altLang="ja-JP" sz="2100" dirty="0" err="1">
                <a:ea typeface="+mj-ea"/>
              </a:rPr>
              <a:t>、</a:t>
            </a:r>
            <a:r>
              <a:rPr lang="ja-JP" altLang="ja-JP" sz="2100" dirty="0">
                <a:ea typeface="+mj-ea"/>
              </a:rPr>
              <a:t>摘出腔）、</a:t>
            </a:r>
            <a:r>
              <a:rPr lang="en-US" altLang="ja-JP" sz="2100" dirty="0">
                <a:ea typeface="+mj-ea"/>
              </a:rPr>
              <a:t>CTV</a:t>
            </a:r>
            <a:r>
              <a:rPr lang="ja-JP" altLang="ja-JP" sz="2100" dirty="0" err="1">
                <a:ea typeface="+mj-ea"/>
              </a:rPr>
              <a:t>、</a:t>
            </a:r>
            <a:r>
              <a:rPr lang="en-US" altLang="ja-JP" sz="2100" dirty="0">
                <a:ea typeface="+mj-ea"/>
              </a:rPr>
              <a:t>PTV</a:t>
            </a:r>
            <a:r>
              <a:rPr lang="ja-JP" altLang="ja-JP" sz="2100" dirty="0">
                <a:ea typeface="+mj-ea"/>
              </a:rPr>
              <a:t>を表示した画像で、アイソセンター面を含めて横断像で</a:t>
            </a:r>
            <a:r>
              <a:rPr lang="en-US" altLang="ja-JP" sz="2100" dirty="0">
                <a:ea typeface="+mj-ea"/>
              </a:rPr>
              <a:t>9 slice</a:t>
            </a:r>
            <a:r>
              <a:rPr lang="ja-JP" altLang="ja-JP" sz="2100" dirty="0">
                <a:ea typeface="+mj-ea"/>
              </a:rPr>
              <a:t>程度（</a:t>
            </a:r>
            <a:r>
              <a:rPr lang="en-US" altLang="ja-JP" sz="2100" dirty="0">
                <a:ea typeface="+mj-ea"/>
              </a:rPr>
              <a:t>JPEG</a:t>
            </a:r>
            <a:r>
              <a:rPr lang="ja-JP" altLang="ja-JP" sz="2100" dirty="0">
                <a:ea typeface="+mj-ea"/>
              </a:rPr>
              <a:t>画像</a:t>
            </a:r>
            <a:r>
              <a:rPr lang="ja-JP" altLang="ja-JP" sz="2100" dirty="0" smtClean="0">
                <a:ea typeface="+mj-ea"/>
              </a:rPr>
              <a:t>を推奨</a:t>
            </a:r>
            <a:r>
              <a:rPr lang="ja-JP" altLang="ja-JP" sz="2100" dirty="0">
                <a:ea typeface="+mj-ea"/>
              </a:rPr>
              <a:t>）</a:t>
            </a:r>
          </a:p>
          <a:p>
            <a:pPr lvl="0"/>
            <a:r>
              <a:rPr lang="ja-JP" altLang="ja-JP" sz="2100" dirty="0">
                <a:ea typeface="+mj-ea"/>
              </a:rPr>
              <a:t>標的を示した</a:t>
            </a:r>
            <a:r>
              <a:rPr lang="ja-JP" altLang="ja-JP" sz="2100" dirty="0" smtClean="0">
                <a:ea typeface="+mj-ea"/>
              </a:rPr>
              <a:t>画像に</a:t>
            </a:r>
            <a:r>
              <a:rPr lang="ja-JP" altLang="ja-JP" sz="2100" dirty="0">
                <a:ea typeface="+mj-ea"/>
              </a:rPr>
              <a:t>近い</a:t>
            </a:r>
            <a:r>
              <a:rPr lang="en-US" altLang="ja-JP" sz="2100" dirty="0" smtClean="0">
                <a:ea typeface="+mj-ea"/>
              </a:rPr>
              <a:t>slice</a:t>
            </a:r>
            <a:r>
              <a:rPr lang="ja-JP" altLang="ja-JP" sz="2100" dirty="0" smtClean="0">
                <a:ea typeface="+mj-ea"/>
              </a:rPr>
              <a:t>の</a:t>
            </a:r>
            <a:r>
              <a:rPr lang="ja-JP" altLang="ja-JP" sz="2100" dirty="0">
                <a:ea typeface="+mj-ea"/>
              </a:rPr>
              <a:t>線量分布を</a:t>
            </a:r>
            <a:r>
              <a:rPr lang="en-US" altLang="ja-JP" sz="2100" dirty="0">
                <a:ea typeface="+mj-ea"/>
              </a:rPr>
              <a:t>9slice</a:t>
            </a:r>
            <a:r>
              <a:rPr lang="ja-JP" altLang="ja-JP" sz="2100" dirty="0">
                <a:ea typeface="+mj-ea"/>
              </a:rPr>
              <a:t>程度（</a:t>
            </a:r>
            <a:r>
              <a:rPr lang="en-US" altLang="ja-JP" sz="2100" dirty="0">
                <a:ea typeface="+mj-ea"/>
              </a:rPr>
              <a:t>JPEG</a:t>
            </a:r>
            <a:r>
              <a:rPr lang="ja-JP" altLang="ja-JP" sz="2100" dirty="0" smtClean="0">
                <a:ea typeface="+mj-ea"/>
              </a:rPr>
              <a:t>画像を</a:t>
            </a:r>
            <a:r>
              <a:rPr lang="ja-JP" altLang="ja-JP" sz="2100" dirty="0">
                <a:ea typeface="+mj-ea"/>
              </a:rPr>
              <a:t>推奨）</a:t>
            </a:r>
          </a:p>
          <a:p>
            <a:pPr lvl="0"/>
            <a:r>
              <a:rPr lang="ja-JP" altLang="ja-JP" sz="2100" dirty="0">
                <a:ea typeface="+mj-ea"/>
              </a:rPr>
              <a:t>基準点の線量、毎日の処方線量、累積線量を含む患者の放射線治療記録（各施設で使用している照射録用紙）の</a:t>
            </a:r>
            <a:r>
              <a:rPr lang="ja-JP" altLang="ja-JP" sz="2100" dirty="0" smtClean="0">
                <a:ea typeface="+mj-ea"/>
              </a:rPr>
              <a:t>コピー</a:t>
            </a:r>
            <a:endParaRPr lang="en-US" altLang="ja-JP" sz="2100" dirty="0" smtClean="0">
              <a:ea typeface="+mj-ea"/>
            </a:endParaRPr>
          </a:p>
          <a:p>
            <a:pPr lvl="0"/>
            <a:r>
              <a:rPr lang="ja-JP" altLang="en-US" sz="2100" dirty="0" smtClean="0">
                <a:ea typeface="+mj-ea"/>
              </a:rPr>
              <a:t>このチェックリスト</a:t>
            </a:r>
            <a:endParaRPr lang="en-US" altLang="ja-JP" sz="2100" dirty="0">
              <a:ea typeface="+mj-ea"/>
            </a:endParaRPr>
          </a:p>
          <a:p>
            <a:r>
              <a:rPr lang="en-US" altLang="ja-JP" sz="2100" dirty="0">
                <a:ea typeface="+mj-ea"/>
              </a:rPr>
              <a:t>DICOM-RT</a:t>
            </a:r>
            <a:r>
              <a:rPr lang="ja-JP" altLang="ja-JP" sz="2100" dirty="0" smtClean="0">
                <a:ea typeface="+mj-ea"/>
              </a:rPr>
              <a:t>様式</a:t>
            </a:r>
            <a:r>
              <a:rPr lang="ja-JP" altLang="en-US" sz="2100" dirty="0" smtClean="0">
                <a:ea typeface="+mj-ea"/>
              </a:rPr>
              <a:t>での</a:t>
            </a:r>
            <a:r>
              <a:rPr lang="ja-JP" altLang="ja-JP" sz="2100" dirty="0" smtClean="0">
                <a:ea typeface="+mj-ea"/>
              </a:rPr>
              <a:t>治療</a:t>
            </a:r>
            <a:r>
              <a:rPr lang="ja-JP" altLang="ja-JP" sz="2100" dirty="0">
                <a:ea typeface="+mj-ea"/>
              </a:rPr>
              <a:t>計画情報の</a:t>
            </a:r>
            <a:r>
              <a:rPr lang="ja-JP" altLang="ja-JP" sz="2100" dirty="0" smtClean="0">
                <a:ea typeface="+mj-ea"/>
              </a:rPr>
              <a:t>提出</a:t>
            </a:r>
            <a:r>
              <a:rPr lang="ja-JP" altLang="en-US" sz="2100" dirty="0" smtClean="0">
                <a:ea typeface="+mj-ea"/>
              </a:rPr>
              <a:t>も</a:t>
            </a:r>
            <a:r>
              <a:rPr lang="ja-JP" altLang="ja-JP" sz="2100" dirty="0" smtClean="0">
                <a:ea typeface="+mj-ea"/>
              </a:rPr>
              <a:t>可能</a:t>
            </a:r>
            <a:r>
              <a:rPr lang="ja-JP" altLang="en-US" sz="2100" dirty="0" smtClean="0">
                <a:ea typeface="+mj-ea"/>
              </a:rPr>
              <a:t>な</a:t>
            </a:r>
            <a:r>
              <a:rPr lang="ja-JP" altLang="ja-JP" sz="2100" dirty="0" smtClean="0">
                <a:ea typeface="+mj-ea"/>
              </a:rPr>
              <a:t>場合</a:t>
            </a:r>
            <a:r>
              <a:rPr lang="ja-JP" altLang="en-US" sz="2100" dirty="0" smtClean="0">
                <a:ea typeface="+mj-ea"/>
              </a:rPr>
              <a:t>は</a:t>
            </a:r>
            <a:r>
              <a:rPr lang="ja-JP" altLang="ja-JP" sz="2100" dirty="0" smtClean="0">
                <a:ea typeface="+mj-ea"/>
              </a:rPr>
              <a:t>、</a:t>
            </a:r>
            <a:r>
              <a:rPr lang="en-US" altLang="ja-JP" sz="2100" dirty="0">
                <a:ea typeface="+mj-ea"/>
              </a:rPr>
              <a:t>JCCG</a:t>
            </a:r>
            <a:r>
              <a:rPr lang="ja-JP" altLang="ja-JP" sz="2100" dirty="0">
                <a:ea typeface="+mj-ea"/>
              </a:rPr>
              <a:t>放射線療法委員会品質管理</a:t>
            </a:r>
            <a:r>
              <a:rPr lang="ja-JP" altLang="ja-JP" sz="2100" dirty="0" smtClean="0">
                <a:ea typeface="+mj-ea"/>
              </a:rPr>
              <a:t>受付</a:t>
            </a:r>
            <a:r>
              <a:rPr lang="ja-JP" altLang="en-US" sz="2100" dirty="0" smtClean="0">
                <a:ea typeface="+mj-ea"/>
              </a:rPr>
              <a:t>（</a:t>
            </a:r>
            <a:r>
              <a:rPr lang="ja-JP" altLang="ja-JP" sz="2100" dirty="0" smtClean="0">
                <a:ea typeface="+mj-ea"/>
              </a:rPr>
              <a:t>藤</a:t>
            </a:r>
            <a:r>
              <a:rPr lang="ja-JP" altLang="en-US" sz="2100" dirty="0" smtClean="0">
                <a:ea typeface="+mj-ea"/>
              </a:rPr>
              <a:t>先生（</a:t>
            </a:r>
            <a:r>
              <a:rPr lang="en-US" altLang="ja-JP" sz="2100" dirty="0">
                <a:ea typeface="+mj-ea"/>
                <a:hlinkClick r:id="rId3"/>
              </a:rPr>
              <a:t>fuji-h@ncchd.go.jp</a:t>
            </a:r>
            <a:r>
              <a:rPr lang="ja-JP" altLang="en-US" sz="2100" dirty="0" smtClean="0">
                <a:ea typeface="+mj-ea"/>
              </a:rPr>
              <a:t>））</a:t>
            </a:r>
            <a:r>
              <a:rPr lang="ja-JP" altLang="ja-JP" sz="2100" dirty="0" smtClean="0">
                <a:ea typeface="+mj-ea"/>
              </a:rPr>
              <a:t>にご</a:t>
            </a:r>
            <a:r>
              <a:rPr lang="ja-JP" altLang="en-US" sz="2100" dirty="0" smtClean="0">
                <a:ea typeface="+mj-ea"/>
              </a:rPr>
              <a:t>相談</a:t>
            </a:r>
            <a:r>
              <a:rPr lang="ja-JP" altLang="ja-JP" sz="2100" dirty="0" smtClean="0">
                <a:ea typeface="+mj-ea"/>
              </a:rPr>
              <a:t>ください</a:t>
            </a:r>
            <a:r>
              <a:rPr lang="ja-JP" altLang="ja-JP" sz="2200" dirty="0">
                <a:ea typeface="+mj-ea"/>
              </a:rPr>
              <a:t>。</a:t>
            </a:r>
            <a:endParaRPr lang="ja-JP" altLang="ja-JP" sz="2200" dirty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10886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1310</TotalTime>
  <Words>407</Words>
  <Application>Microsoft Office PowerPoint</Application>
  <PresentationFormat>A4 210 x 297 mm</PresentationFormat>
  <Paragraphs>119</Paragraphs>
  <Slides>7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Office テーマ</vt:lpstr>
      <vt:lpstr>放射線治療提出用テンプレート</vt:lpstr>
      <vt:lpstr>放射線治療チェックリスト</vt:lpstr>
      <vt:lpstr>放射線治療スケジュール</vt:lpstr>
      <vt:lpstr>放射線治療概略</vt:lpstr>
      <vt:lpstr>リスク臓器（1）</vt:lpstr>
      <vt:lpstr>リスク臓器（2）</vt:lpstr>
      <vt:lpstr>提出データについて（再確認を）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NKCC_RT</dc:creator>
  <cp:lastModifiedBy>前林勝也</cp:lastModifiedBy>
  <cp:revision>113</cp:revision>
  <dcterms:created xsi:type="dcterms:W3CDTF">2010-06-01T08:43:19Z</dcterms:created>
  <dcterms:modified xsi:type="dcterms:W3CDTF">2016-08-16T09:48:41Z</dcterms:modified>
</cp:coreProperties>
</file>